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9" r:id="rId5"/>
    <p:sldId id="264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85343-D3C0-4FCF-9A84-0595871232E9}" type="doc">
      <dgm:prSet loTypeId="urn:microsoft.com/office/officeart/2005/8/layout/vList3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6DA0C68-CB42-449A-99A4-F4EC72309AFA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Дети со статусом «Ребенок-инвалид» или «Ребенок с ОВЗ» по заключению ТПМПК</a:t>
          </a:r>
        </a:p>
        <a:p>
          <a:r>
            <a:rPr lang="ru-RU" sz="2400" b="1" dirty="0">
              <a:solidFill>
                <a:schemeClr val="bg1"/>
              </a:solidFill>
            </a:rPr>
            <a:t>(с рекомендациями)</a:t>
          </a:r>
        </a:p>
        <a:p>
          <a:r>
            <a:rPr lang="ru-RU" sz="2400" b="1" dirty="0">
              <a:solidFill>
                <a:schemeClr val="bg1"/>
              </a:solidFill>
            </a:rPr>
            <a:t>Психолог , (учитель) мама помогает</a:t>
          </a:r>
        </a:p>
        <a:p>
          <a:r>
            <a:rPr lang="ru-RU" sz="2400" b="1" dirty="0">
              <a:solidFill>
                <a:schemeClr val="bg1"/>
              </a:solidFill>
            </a:rPr>
            <a:t>      Проект с </a:t>
          </a:r>
          <a:r>
            <a:rPr lang="ru-RU" sz="2400" b="1" dirty="0" err="1">
              <a:solidFill>
                <a:schemeClr val="bg1"/>
              </a:solidFill>
            </a:rPr>
            <a:t>профориентационным</a:t>
          </a:r>
          <a:r>
            <a:rPr lang="ru-RU" sz="2400" b="1" dirty="0">
              <a:solidFill>
                <a:schemeClr val="bg1"/>
              </a:solidFill>
            </a:rPr>
            <a:t> уклоном</a:t>
          </a:r>
        </a:p>
      </dgm:t>
    </dgm:pt>
    <dgm:pt modelId="{A6D97749-0DCC-4776-813B-051F8A4ECCEA}" type="parTrans" cxnId="{9B27FB5A-4812-4653-B68B-E7E8A59E9DCE}">
      <dgm:prSet/>
      <dgm:spPr/>
      <dgm:t>
        <a:bodyPr/>
        <a:lstStyle/>
        <a:p>
          <a:endParaRPr lang="ru-RU"/>
        </a:p>
      </dgm:t>
    </dgm:pt>
    <dgm:pt modelId="{4EECA8B4-F3E1-4C77-BC73-D22F51D7D6A1}" type="sibTrans" cxnId="{9B27FB5A-4812-4653-B68B-E7E8A59E9DCE}">
      <dgm:prSet/>
      <dgm:spPr/>
      <dgm:t>
        <a:bodyPr/>
        <a:lstStyle/>
        <a:p>
          <a:endParaRPr lang="ru-RU"/>
        </a:p>
      </dgm:t>
    </dgm:pt>
    <dgm:pt modelId="{05D5CB09-D39A-4CA4-A2BC-C8355F855264}">
      <dgm:prSet phldrT="[Текст]" custT="1"/>
      <dgm:spPr/>
      <dgm:t>
        <a:bodyPr/>
        <a:lstStyle/>
        <a:p>
          <a:endParaRPr lang="ru-RU" sz="2400" dirty="0"/>
        </a:p>
        <a:p>
          <a:r>
            <a:rPr lang="ru-RU" sz="2400" b="1" dirty="0">
              <a:solidFill>
                <a:schemeClr val="accent3">
                  <a:lumMod val="50000"/>
                </a:schemeClr>
              </a:solidFill>
            </a:rPr>
            <a:t>Дети со «скрытыми ОВЗ»</a:t>
          </a:r>
        </a:p>
        <a:p>
          <a:r>
            <a:rPr lang="ru-RU" sz="2400" b="1" dirty="0">
              <a:solidFill>
                <a:schemeClr val="accent3">
                  <a:lumMod val="50000"/>
                </a:schemeClr>
              </a:solidFill>
            </a:rPr>
            <a:t>(без рекомендаций)    </a:t>
          </a:r>
        </a:p>
        <a:p>
          <a:r>
            <a:rPr lang="ru-RU" sz="2400" b="1" dirty="0">
              <a:solidFill>
                <a:schemeClr val="accent3">
                  <a:lumMod val="50000"/>
                </a:schemeClr>
              </a:solidFill>
            </a:rPr>
            <a:t>       Учитель, психолог помогает учителю </a:t>
          </a:r>
        </a:p>
        <a:p>
          <a:r>
            <a:rPr lang="ru-RU" sz="2400" b="1" dirty="0">
              <a:solidFill>
                <a:schemeClr val="accent3">
                  <a:lumMod val="50000"/>
                </a:schemeClr>
              </a:solidFill>
            </a:rPr>
            <a:t>в выборе темы проекта</a:t>
          </a:r>
        </a:p>
        <a:p>
          <a:endParaRPr lang="ru-RU" sz="2400" dirty="0"/>
        </a:p>
        <a:p>
          <a:endParaRPr lang="ru-RU" sz="2400" dirty="0"/>
        </a:p>
      </dgm:t>
    </dgm:pt>
    <dgm:pt modelId="{2B977FC5-6A90-43D1-BF11-0302EDA99980}" type="parTrans" cxnId="{B8ECCEA2-DAA3-4D7A-877C-DD6BF31015A5}">
      <dgm:prSet/>
      <dgm:spPr/>
      <dgm:t>
        <a:bodyPr/>
        <a:lstStyle/>
        <a:p>
          <a:endParaRPr lang="ru-RU"/>
        </a:p>
      </dgm:t>
    </dgm:pt>
    <dgm:pt modelId="{3CA4946A-721D-4A88-8FFE-C9FE967E507E}" type="sibTrans" cxnId="{B8ECCEA2-DAA3-4D7A-877C-DD6BF31015A5}">
      <dgm:prSet/>
      <dgm:spPr/>
      <dgm:t>
        <a:bodyPr/>
        <a:lstStyle/>
        <a:p>
          <a:endParaRPr lang="ru-RU"/>
        </a:p>
      </dgm:t>
    </dgm:pt>
    <dgm:pt modelId="{95E6FFC3-5429-449F-8C61-0CF193F20D48}" type="pres">
      <dgm:prSet presAssocID="{27785343-D3C0-4FCF-9A84-0595871232E9}" presName="linearFlow" presStyleCnt="0">
        <dgm:presLayoutVars>
          <dgm:dir/>
          <dgm:resizeHandles val="exact"/>
        </dgm:presLayoutVars>
      </dgm:prSet>
      <dgm:spPr/>
    </dgm:pt>
    <dgm:pt modelId="{637CF73F-302B-4DEC-9E8A-C6F817B03DF1}" type="pres">
      <dgm:prSet presAssocID="{E6DA0C68-CB42-449A-99A4-F4EC72309AFA}" presName="composite" presStyleCnt="0"/>
      <dgm:spPr/>
    </dgm:pt>
    <dgm:pt modelId="{92221751-4285-49EE-BA88-54A7A373D748}" type="pres">
      <dgm:prSet presAssocID="{E6DA0C68-CB42-449A-99A4-F4EC72309AFA}" presName="imgShp" presStyleLbl="fgImgPlace1" presStyleIdx="0" presStyleCnt="2" custScaleX="83122" custLinFactNeighborX="-14132" custLinFactNeighborY="-1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4F4CC9-9E14-49CC-BF5B-E0936A60D6D8}" type="pres">
      <dgm:prSet presAssocID="{E6DA0C68-CB42-449A-99A4-F4EC72309AFA}" presName="txShp" presStyleLbl="node1" presStyleIdx="0" presStyleCnt="2" custScaleX="150376">
        <dgm:presLayoutVars>
          <dgm:bulletEnabled val="1"/>
        </dgm:presLayoutVars>
      </dgm:prSet>
      <dgm:spPr/>
    </dgm:pt>
    <dgm:pt modelId="{2499FB64-B366-4295-9D41-0E3779F8029F}" type="pres">
      <dgm:prSet presAssocID="{4EECA8B4-F3E1-4C77-BC73-D22F51D7D6A1}" presName="spacing" presStyleCnt="0"/>
      <dgm:spPr/>
    </dgm:pt>
    <dgm:pt modelId="{3CC6B1E8-E009-4222-9088-2850E9B1A815}" type="pres">
      <dgm:prSet presAssocID="{05D5CB09-D39A-4CA4-A2BC-C8355F855264}" presName="composite" presStyleCnt="0"/>
      <dgm:spPr/>
    </dgm:pt>
    <dgm:pt modelId="{7754F166-C58A-4D54-9992-60282058FF9A}" type="pres">
      <dgm:prSet presAssocID="{05D5CB09-D39A-4CA4-A2BC-C8355F855264}" presName="imgShp" presStyleLbl="fgImgPlace1" presStyleIdx="1" presStyleCnt="2" custScaleX="88798" custLinFactNeighborX="4088" custLinFactNeighborY="36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7642B4-4C85-4668-BB16-676531A4CD9A}" type="pres">
      <dgm:prSet presAssocID="{05D5CB09-D39A-4CA4-A2BC-C8355F855264}" presName="txShp" presStyleLbl="node1" presStyleIdx="1" presStyleCnt="2" custScaleX="148552">
        <dgm:presLayoutVars>
          <dgm:bulletEnabled val="1"/>
        </dgm:presLayoutVars>
      </dgm:prSet>
      <dgm:spPr/>
    </dgm:pt>
  </dgm:ptLst>
  <dgm:cxnLst>
    <dgm:cxn modelId="{A7B92761-DC4A-48B3-8352-62EDCB619D94}" type="presOf" srcId="{E6DA0C68-CB42-449A-99A4-F4EC72309AFA}" destId="{D74F4CC9-9E14-49CC-BF5B-E0936A60D6D8}" srcOrd="0" destOrd="0" presId="urn:microsoft.com/office/officeart/2005/8/layout/vList3"/>
    <dgm:cxn modelId="{9B27FB5A-4812-4653-B68B-E7E8A59E9DCE}" srcId="{27785343-D3C0-4FCF-9A84-0595871232E9}" destId="{E6DA0C68-CB42-449A-99A4-F4EC72309AFA}" srcOrd="0" destOrd="0" parTransId="{A6D97749-0DCC-4776-813B-051F8A4ECCEA}" sibTransId="{4EECA8B4-F3E1-4C77-BC73-D22F51D7D6A1}"/>
    <dgm:cxn modelId="{B8ECCEA2-DAA3-4D7A-877C-DD6BF31015A5}" srcId="{27785343-D3C0-4FCF-9A84-0595871232E9}" destId="{05D5CB09-D39A-4CA4-A2BC-C8355F855264}" srcOrd="1" destOrd="0" parTransId="{2B977FC5-6A90-43D1-BF11-0302EDA99980}" sibTransId="{3CA4946A-721D-4A88-8FFE-C9FE967E507E}"/>
    <dgm:cxn modelId="{6450B1F3-AD42-454C-8508-677B41573BC0}" type="presOf" srcId="{05D5CB09-D39A-4CA4-A2BC-C8355F855264}" destId="{5D7642B4-4C85-4668-BB16-676531A4CD9A}" srcOrd="0" destOrd="0" presId="urn:microsoft.com/office/officeart/2005/8/layout/vList3"/>
    <dgm:cxn modelId="{E66B0742-E4C5-4044-AE60-085D7315B3C9}" type="presOf" srcId="{27785343-D3C0-4FCF-9A84-0595871232E9}" destId="{95E6FFC3-5429-449F-8C61-0CF193F20D48}" srcOrd="0" destOrd="0" presId="urn:microsoft.com/office/officeart/2005/8/layout/vList3"/>
    <dgm:cxn modelId="{4334F279-BE69-4845-A8BA-963C146305B8}" type="presParOf" srcId="{95E6FFC3-5429-449F-8C61-0CF193F20D48}" destId="{637CF73F-302B-4DEC-9E8A-C6F817B03DF1}" srcOrd="0" destOrd="0" presId="urn:microsoft.com/office/officeart/2005/8/layout/vList3"/>
    <dgm:cxn modelId="{5DD0229B-679C-46B5-BD9A-3DD0B51458E4}" type="presParOf" srcId="{637CF73F-302B-4DEC-9E8A-C6F817B03DF1}" destId="{92221751-4285-49EE-BA88-54A7A373D748}" srcOrd="0" destOrd="0" presId="urn:microsoft.com/office/officeart/2005/8/layout/vList3"/>
    <dgm:cxn modelId="{C629346D-E7F6-4FB8-890C-6AA0E228FE29}" type="presParOf" srcId="{637CF73F-302B-4DEC-9E8A-C6F817B03DF1}" destId="{D74F4CC9-9E14-49CC-BF5B-E0936A60D6D8}" srcOrd="1" destOrd="0" presId="urn:microsoft.com/office/officeart/2005/8/layout/vList3"/>
    <dgm:cxn modelId="{1C8ACD9B-AC4D-4DB3-B673-F2FE44AD54BB}" type="presParOf" srcId="{95E6FFC3-5429-449F-8C61-0CF193F20D48}" destId="{2499FB64-B366-4295-9D41-0E3779F8029F}" srcOrd="1" destOrd="0" presId="urn:microsoft.com/office/officeart/2005/8/layout/vList3"/>
    <dgm:cxn modelId="{2A21404C-8F32-4C8D-B5CD-C7A8A08D75CA}" type="presParOf" srcId="{95E6FFC3-5429-449F-8C61-0CF193F20D48}" destId="{3CC6B1E8-E009-4222-9088-2850E9B1A815}" srcOrd="2" destOrd="0" presId="urn:microsoft.com/office/officeart/2005/8/layout/vList3"/>
    <dgm:cxn modelId="{2A710AE5-0B75-4C99-9494-024AA787C3FD}" type="presParOf" srcId="{3CC6B1E8-E009-4222-9088-2850E9B1A815}" destId="{7754F166-C58A-4D54-9992-60282058FF9A}" srcOrd="0" destOrd="0" presId="urn:microsoft.com/office/officeart/2005/8/layout/vList3"/>
    <dgm:cxn modelId="{6B2014EB-B77A-4A34-972A-7359EFBF3952}" type="presParOf" srcId="{3CC6B1E8-E009-4222-9088-2850E9B1A815}" destId="{5D7642B4-4C85-4668-BB16-676531A4CD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DF400-E112-408F-8A28-3B6BC387B85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E03962F-4CBB-469C-BA87-277F3D95DD28}">
      <dgm:prSet phldrT="[Текст]" custT="1"/>
      <dgm:spPr/>
      <dgm:t>
        <a:bodyPr/>
        <a:lstStyle/>
        <a:p>
          <a:r>
            <a:rPr lang="ru-RU" sz="2800" dirty="0"/>
            <a:t>Сокрытие инвалидности или  статуса ОВЗ ребенком или родителями</a:t>
          </a:r>
        </a:p>
      </dgm:t>
    </dgm:pt>
    <dgm:pt modelId="{36B5DF7F-F549-40BB-9299-4B1DEB2919F3}" type="parTrans" cxnId="{B15BFAAE-D975-44B5-BE5D-9875CB6DD969}">
      <dgm:prSet/>
      <dgm:spPr/>
      <dgm:t>
        <a:bodyPr/>
        <a:lstStyle/>
        <a:p>
          <a:endParaRPr lang="ru-RU"/>
        </a:p>
      </dgm:t>
    </dgm:pt>
    <dgm:pt modelId="{861634DE-A489-49E7-8AD1-4E83A7C4B434}" type="sibTrans" cxnId="{B15BFAAE-D975-44B5-BE5D-9875CB6DD969}">
      <dgm:prSet/>
      <dgm:spPr/>
      <dgm:t>
        <a:bodyPr/>
        <a:lstStyle/>
        <a:p>
          <a:endParaRPr lang="ru-RU"/>
        </a:p>
      </dgm:t>
    </dgm:pt>
    <dgm:pt modelId="{9EFAB460-F1A9-4A8F-B426-D69C4FEB092A}">
      <dgm:prSet phldrT="[Текст]" custT="1"/>
      <dgm:spPr/>
      <dgm:t>
        <a:bodyPr/>
        <a:lstStyle/>
        <a:p>
          <a:r>
            <a:rPr lang="ru-RU" sz="2800" dirty="0"/>
            <a:t>Манипулирование инвалидностью или статусом ОВЗ </a:t>
          </a:r>
        </a:p>
      </dgm:t>
    </dgm:pt>
    <dgm:pt modelId="{3548EB56-B35D-4ABE-AD56-81D68C3DA680}" type="parTrans" cxnId="{5C382465-DE9A-4050-BA91-D9652467CE1B}">
      <dgm:prSet/>
      <dgm:spPr/>
      <dgm:t>
        <a:bodyPr/>
        <a:lstStyle/>
        <a:p>
          <a:endParaRPr lang="ru-RU"/>
        </a:p>
      </dgm:t>
    </dgm:pt>
    <dgm:pt modelId="{F1A16DAA-2190-41A3-BF64-6E999582994C}" type="sibTrans" cxnId="{5C382465-DE9A-4050-BA91-D9652467CE1B}">
      <dgm:prSet/>
      <dgm:spPr/>
      <dgm:t>
        <a:bodyPr/>
        <a:lstStyle/>
        <a:p>
          <a:endParaRPr lang="ru-RU"/>
        </a:p>
      </dgm:t>
    </dgm:pt>
    <dgm:pt modelId="{388A4DF7-E46E-4CA7-A98C-966E22D765B3}">
      <dgm:prSet phldrT="[Текст]" custT="1"/>
      <dgm:spPr/>
      <dgm:t>
        <a:bodyPr/>
        <a:lstStyle/>
        <a:p>
          <a:r>
            <a:rPr lang="ru-RU" sz="2800" dirty="0"/>
            <a:t>Ребенок не знает о своей инвалидности или о статусе ОВЗ</a:t>
          </a:r>
        </a:p>
      </dgm:t>
    </dgm:pt>
    <dgm:pt modelId="{EE6B8520-2BCB-463F-BCF7-ADE5A6AC3CDC}" type="parTrans" cxnId="{41842B8A-7712-4C05-ABA8-C34C223EC9DA}">
      <dgm:prSet/>
      <dgm:spPr/>
      <dgm:t>
        <a:bodyPr/>
        <a:lstStyle/>
        <a:p>
          <a:endParaRPr lang="ru-RU"/>
        </a:p>
      </dgm:t>
    </dgm:pt>
    <dgm:pt modelId="{E3A519B8-8D73-4AD1-90AF-A496283789CF}" type="sibTrans" cxnId="{41842B8A-7712-4C05-ABA8-C34C223EC9DA}">
      <dgm:prSet/>
      <dgm:spPr/>
      <dgm:t>
        <a:bodyPr/>
        <a:lstStyle/>
        <a:p>
          <a:endParaRPr lang="ru-RU"/>
        </a:p>
      </dgm:t>
    </dgm:pt>
    <dgm:pt modelId="{03603D33-DFD1-4534-980F-56CC4094B6DB}" type="pres">
      <dgm:prSet presAssocID="{D51DF400-E112-408F-8A28-3B6BC387B858}" presName="linearFlow" presStyleCnt="0">
        <dgm:presLayoutVars>
          <dgm:dir/>
          <dgm:resizeHandles val="exact"/>
        </dgm:presLayoutVars>
      </dgm:prSet>
      <dgm:spPr/>
    </dgm:pt>
    <dgm:pt modelId="{00FA90E3-C274-42EE-8DD6-D5B288422F24}" type="pres">
      <dgm:prSet presAssocID="{6E03962F-4CBB-469C-BA87-277F3D95DD28}" presName="composite" presStyleCnt="0"/>
      <dgm:spPr/>
    </dgm:pt>
    <dgm:pt modelId="{7A69B6AC-4662-4327-851D-4336E08FB658}" type="pres">
      <dgm:prSet presAssocID="{6E03962F-4CBB-469C-BA87-277F3D95DD28}" presName="imgShp" presStyleLbl="fgImgPlace1" presStyleIdx="0" presStyleCnt="3" custScaleX="111364" custLinFactNeighborX="-53954" custLinFactNeighborY="-58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D81A34-24AA-4A7C-AC19-4CEF3994BBB3}" type="pres">
      <dgm:prSet presAssocID="{6E03962F-4CBB-469C-BA87-277F3D95DD28}" presName="txShp" presStyleLbl="node1" presStyleIdx="0" presStyleCnt="3" custScaleX="131836">
        <dgm:presLayoutVars>
          <dgm:bulletEnabled val="1"/>
        </dgm:presLayoutVars>
      </dgm:prSet>
      <dgm:spPr/>
    </dgm:pt>
    <dgm:pt modelId="{94CDA823-B6FB-4C9B-B1DC-D5410F192C6C}" type="pres">
      <dgm:prSet presAssocID="{861634DE-A489-49E7-8AD1-4E83A7C4B434}" presName="spacing" presStyleCnt="0"/>
      <dgm:spPr/>
    </dgm:pt>
    <dgm:pt modelId="{5E340F7B-EFBE-46FD-B1EF-C2A91DF9B402}" type="pres">
      <dgm:prSet presAssocID="{9EFAB460-F1A9-4A8F-B426-D69C4FEB092A}" presName="composite" presStyleCnt="0"/>
      <dgm:spPr/>
    </dgm:pt>
    <dgm:pt modelId="{DD443DA6-6BB0-42A4-9F51-31183595FA49}" type="pres">
      <dgm:prSet presAssocID="{9EFAB460-F1A9-4A8F-B426-D69C4FEB092A}" presName="imgShp" presStyleLbl="fgImgPlace1" presStyleIdx="1" presStyleCnt="3" custLinFactNeighborX="-54820" custLinFactNeighborY="410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9A2EF7CE-7A1F-43EC-8830-5844542C0622}" type="pres">
      <dgm:prSet presAssocID="{9EFAB460-F1A9-4A8F-B426-D69C4FEB092A}" presName="txShp" presStyleLbl="node1" presStyleIdx="1" presStyleCnt="3" custScaleX="131183">
        <dgm:presLayoutVars>
          <dgm:bulletEnabled val="1"/>
        </dgm:presLayoutVars>
      </dgm:prSet>
      <dgm:spPr/>
    </dgm:pt>
    <dgm:pt modelId="{75B34FB7-0462-4728-9789-189143607FF6}" type="pres">
      <dgm:prSet presAssocID="{F1A16DAA-2190-41A3-BF64-6E999582994C}" presName="spacing" presStyleCnt="0"/>
      <dgm:spPr/>
    </dgm:pt>
    <dgm:pt modelId="{145C0028-EFC2-4657-A46E-516E87F2B331}" type="pres">
      <dgm:prSet presAssocID="{388A4DF7-E46E-4CA7-A98C-966E22D765B3}" presName="composite" presStyleCnt="0"/>
      <dgm:spPr/>
    </dgm:pt>
    <dgm:pt modelId="{9076BCD8-DE02-46F1-85EA-C28D5918AB49}" type="pres">
      <dgm:prSet presAssocID="{388A4DF7-E46E-4CA7-A98C-966E22D765B3}" presName="imgShp" presStyleLbl="fgImgPlace1" presStyleIdx="2" presStyleCnt="3" custLinFactNeighborX="-50547" custLinFactNeighborY="-74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A9DFD3-A725-4BC7-B361-7A9EC9D0FDC0}" type="pres">
      <dgm:prSet presAssocID="{388A4DF7-E46E-4CA7-A98C-966E22D765B3}" presName="txShp" presStyleLbl="node1" presStyleIdx="2" presStyleCnt="3" custScaleX="132102">
        <dgm:presLayoutVars>
          <dgm:bulletEnabled val="1"/>
        </dgm:presLayoutVars>
      </dgm:prSet>
      <dgm:spPr/>
    </dgm:pt>
  </dgm:ptLst>
  <dgm:cxnLst>
    <dgm:cxn modelId="{5C382465-DE9A-4050-BA91-D9652467CE1B}" srcId="{D51DF400-E112-408F-8A28-3B6BC387B858}" destId="{9EFAB460-F1A9-4A8F-B426-D69C4FEB092A}" srcOrd="1" destOrd="0" parTransId="{3548EB56-B35D-4ABE-AD56-81D68C3DA680}" sibTransId="{F1A16DAA-2190-41A3-BF64-6E999582994C}"/>
    <dgm:cxn modelId="{35D8ED5A-CE8E-4B86-A9D3-98A9E00A19FA}" type="presOf" srcId="{6E03962F-4CBB-469C-BA87-277F3D95DD28}" destId="{0AD81A34-24AA-4A7C-AC19-4CEF3994BBB3}" srcOrd="0" destOrd="0" presId="urn:microsoft.com/office/officeart/2005/8/layout/vList3"/>
    <dgm:cxn modelId="{290A83E4-AC7E-4B34-9BFC-70EF39869B21}" type="presOf" srcId="{388A4DF7-E46E-4CA7-A98C-966E22D765B3}" destId="{47A9DFD3-A725-4BC7-B361-7A9EC9D0FDC0}" srcOrd="0" destOrd="0" presId="urn:microsoft.com/office/officeart/2005/8/layout/vList3"/>
    <dgm:cxn modelId="{B15BFAAE-D975-44B5-BE5D-9875CB6DD969}" srcId="{D51DF400-E112-408F-8A28-3B6BC387B858}" destId="{6E03962F-4CBB-469C-BA87-277F3D95DD28}" srcOrd="0" destOrd="0" parTransId="{36B5DF7F-F549-40BB-9299-4B1DEB2919F3}" sibTransId="{861634DE-A489-49E7-8AD1-4E83A7C4B434}"/>
    <dgm:cxn modelId="{2F728653-9CDF-44D8-A2F4-18367EAEAFC6}" type="presOf" srcId="{D51DF400-E112-408F-8A28-3B6BC387B858}" destId="{03603D33-DFD1-4534-980F-56CC4094B6DB}" srcOrd="0" destOrd="0" presId="urn:microsoft.com/office/officeart/2005/8/layout/vList3"/>
    <dgm:cxn modelId="{BC5757CE-3E06-49ED-849A-6B8A26818871}" type="presOf" srcId="{9EFAB460-F1A9-4A8F-B426-D69C4FEB092A}" destId="{9A2EF7CE-7A1F-43EC-8830-5844542C0622}" srcOrd="0" destOrd="0" presId="urn:microsoft.com/office/officeart/2005/8/layout/vList3"/>
    <dgm:cxn modelId="{41842B8A-7712-4C05-ABA8-C34C223EC9DA}" srcId="{D51DF400-E112-408F-8A28-3B6BC387B858}" destId="{388A4DF7-E46E-4CA7-A98C-966E22D765B3}" srcOrd="2" destOrd="0" parTransId="{EE6B8520-2BCB-463F-BCF7-ADE5A6AC3CDC}" sibTransId="{E3A519B8-8D73-4AD1-90AF-A496283789CF}"/>
    <dgm:cxn modelId="{5E882F75-2EDA-4249-AC7A-0B1C013CA169}" type="presParOf" srcId="{03603D33-DFD1-4534-980F-56CC4094B6DB}" destId="{00FA90E3-C274-42EE-8DD6-D5B288422F24}" srcOrd="0" destOrd="0" presId="urn:microsoft.com/office/officeart/2005/8/layout/vList3"/>
    <dgm:cxn modelId="{EA6768F4-6415-4E84-82AF-9048536FED80}" type="presParOf" srcId="{00FA90E3-C274-42EE-8DD6-D5B288422F24}" destId="{7A69B6AC-4662-4327-851D-4336E08FB658}" srcOrd="0" destOrd="0" presId="urn:microsoft.com/office/officeart/2005/8/layout/vList3"/>
    <dgm:cxn modelId="{4E814104-F445-49FA-BED9-50160226C103}" type="presParOf" srcId="{00FA90E3-C274-42EE-8DD6-D5B288422F24}" destId="{0AD81A34-24AA-4A7C-AC19-4CEF3994BBB3}" srcOrd="1" destOrd="0" presId="urn:microsoft.com/office/officeart/2005/8/layout/vList3"/>
    <dgm:cxn modelId="{9C4A9ED2-FCEF-41E3-B4A4-DE8B015B73C3}" type="presParOf" srcId="{03603D33-DFD1-4534-980F-56CC4094B6DB}" destId="{94CDA823-B6FB-4C9B-B1DC-D5410F192C6C}" srcOrd="1" destOrd="0" presId="urn:microsoft.com/office/officeart/2005/8/layout/vList3"/>
    <dgm:cxn modelId="{1A532A65-1533-48BC-9CC1-8F820D3CDEFA}" type="presParOf" srcId="{03603D33-DFD1-4534-980F-56CC4094B6DB}" destId="{5E340F7B-EFBE-46FD-B1EF-C2A91DF9B402}" srcOrd="2" destOrd="0" presId="urn:microsoft.com/office/officeart/2005/8/layout/vList3"/>
    <dgm:cxn modelId="{D9263BF2-A6D5-493A-8A0A-DCF199415B8E}" type="presParOf" srcId="{5E340F7B-EFBE-46FD-B1EF-C2A91DF9B402}" destId="{DD443DA6-6BB0-42A4-9F51-31183595FA49}" srcOrd="0" destOrd="0" presId="urn:microsoft.com/office/officeart/2005/8/layout/vList3"/>
    <dgm:cxn modelId="{A738F0A2-C52C-4FF8-AFAC-D322346D0168}" type="presParOf" srcId="{5E340F7B-EFBE-46FD-B1EF-C2A91DF9B402}" destId="{9A2EF7CE-7A1F-43EC-8830-5844542C0622}" srcOrd="1" destOrd="0" presId="urn:microsoft.com/office/officeart/2005/8/layout/vList3"/>
    <dgm:cxn modelId="{F807C1F2-AC45-4B34-B66A-549CDF40FE3D}" type="presParOf" srcId="{03603D33-DFD1-4534-980F-56CC4094B6DB}" destId="{75B34FB7-0462-4728-9789-189143607FF6}" srcOrd="3" destOrd="0" presId="urn:microsoft.com/office/officeart/2005/8/layout/vList3"/>
    <dgm:cxn modelId="{E863CA20-68FD-407B-87D1-0DC5C0FA1751}" type="presParOf" srcId="{03603D33-DFD1-4534-980F-56CC4094B6DB}" destId="{145C0028-EFC2-4657-A46E-516E87F2B331}" srcOrd="4" destOrd="0" presId="urn:microsoft.com/office/officeart/2005/8/layout/vList3"/>
    <dgm:cxn modelId="{2DD38FEE-B2F9-4370-8696-40633501545A}" type="presParOf" srcId="{145C0028-EFC2-4657-A46E-516E87F2B331}" destId="{9076BCD8-DE02-46F1-85EA-C28D5918AB49}" srcOrd="0" destOrd="0" presId="urn:microsoft.com/office/officeart/2005/8/layout/vList3"/>
    <dgm:cxn modelId="{21BE0F89-9C87-4040-82B2-611AA15E91E3}" type="presParOf" srcId="{145C0028-EFC2-4657-A46E-516E87F2B331}" destId="{47A9DFD3-A725-4BC7-B361-7A9EC9D0FD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4CC9-9E14-49CC-BF5B-E0936A60D6D8}">
      <dsp:nvSpPr>
        <dsp:cNvPr id="0" name=""/>
        <dsp:cNvSpPr/>
      </dsp:nvSpPr>
      <dsp:spPr>
        <a:xfrm rot="10800000">
          <a:off x="-1" y="3081"/>
          <a:ext cx="8229603" cy="2533455"/>
        </a:xfrm>
        <a:prstGeom prst="homePlat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718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Дети со статусом «Ребенок-инвалид» или «Ребенок с ОВЗ» по заключению ТПМПК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(с рекомендациями)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Психолог , (учитель) мама помогает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      Проект с </a:t>
          </a:r>
          <a:r>
            <a:rPr lang="ru-RU" sz="2400" b="1" kern="1200" dirty="0" err="1">
              <a:solidFill>
                <a:schemeClr val="bg1"/>
              </a:solidFill>
            </a:rPr>
            <a:t>профориентационным</a:t>
          </a:r>
          <a:r>
            <a:rPr lang="ru-RU" sz="2400" b="1" kern="1200" dirty="0">
              <a:solidFill>
                <a:schemeClr val="bg1"/>
              </a:solidFill>
            </a:rPr>
            <a:t> уклоном</a:t>
          </a:r>
        </a:p>
      </dsp:txBody>
      <dsp:txXfrm rot="10800000">
        <a:off x="633363" y="3081"/>
        <a:ext cx="7596239" cy="2533455"/>
      </dsp:txXfrm>
    </dsp:sp>
    <dsp:sp modelId="{92221751-4285-49EE-BA88-54A7A373D748}">
      <dsp:nvSpPr>
        <dsp:cNvPr id="0" name=""/>
        <dsp:cNvSpPr/>
      </dsp:nvSpPr>
      <dsp:spPr>
        <a:xfrm>
          <a:off x="0" y="0"/>
          <a:ext cx="2105858" cy="25334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7642B4-4C85-4668-BB16-676531A4CD9A}">
      <dsp:nvSpPr>
        <dsp:cNvPr id="0" name=""/>
        <dsp:cNvSpPr/>
      </dsp:nvSpPr>
      <dsp:spPr>
        <a:xfrm rot="10800000">
          <a:off x="49909" y="3292791"/>
          <a:ext cx="8129781" cy="253345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718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3">
                  <a:lumMod val="50000"/>
                </a:schemeClr>
              </a:solidFill>
            </a:rPr>
            <a:t>Дети со «скрытыми ОВЗ»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3">
                  <a:lumMod val="50000"/>
                </a:schemeClr>
              </a:solidFill>
            </a:rPr>
            <a:t>(без рекомендаций)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3">
                  <a:lumMod val="50000"/>
                </a:schemeClr>
              </a:solidFill>
            </a:rPr>
            <a:t>       Учитель, психолог помогает учителю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3">
                  <a:lumMod val="50000"/>
                </a:schemeClr>
              </a:solidFill>
            </a:rPr>
            <a:t>в выборе темы проекта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683273" y="3292791"/>
        <a:ext cx="7496417" cy="2533455"/>
      </dsp:txXfrm>
    </dsp:sp>
    <dsp:sp modelId="{7754F166-C58A-4D54-9992-60282058FF9A}">
      <dsp:nvSpPr>
        <dsp:cNvPr id="0" name=""/>
        <dsp:cNvSpPr/>
      </dsp:nvSpPr>
      <dsp:spPr>
        <a:xfrm>
          <a:off x="357196" y="3295872"/>
          <a:ext cx="2249657" cy="25334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1A34-24AA-4A7C-AC19-4CEF3994BBB3}">
      <dsp:nvSpPr>
        <dsp:cNvPr id="0" name=""/>
        <dsp:cNvSpPr/>
      </dsp:nvSpPr>
      <dsp:spPr>
        <a:xfrm rot="10800000">
          <a:off x="507316" y="1710"/>
          <a:ext cx="7214967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Сокрытие инвалидности или  статуса ОВЗ ребенком или родителями</a:t>
          </a:r>
        </a:p>
      </dsp:txBody>
      <dsp:txXfrm rot="10800000">
        <a:off x="821642" y="1710"/>
        <a:ext cx="6900641" cy="1257304"/>
      </dsp:txXfrm>
    </dsp:sp>
    <dsp:sp modelId="{7A69B6AC-4662-4327-851D-4336E08FB658}">
      <dsp:nvSpPr>
        <dsp:cNvPr id="0" name=""/>
        <dsp:cNvSpPr/>
      </dsp:nvSpPr>
      <dsp:spPr>
        <a:xfrm>
          <a:off x="0" y="0"/>
          <a:ext cx="140018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EF7CE-7A1F-43EC-8830-5844542C0622}">
      <dsp:nvSpPr>
        <dsp:cNvPr id="0" name=""/>
        <dsp:cNvSpPr/>
      </dsp:nvSpPr>
      <dsp:spPr>
        <a:xfrm rot="10800000">
          <a:off x="525184" y="1634329"/>
          <a:ext cx="7179231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Манипулирование инвалидностью или статусом ОВЗ </a:t>
          </a:r>
        </a:p>
      </dsp:txBody>
      <dsp:txXfrm rot="10800000">
        <a:off x="839510" y="1634329"/>
        <a:ext cx="6864905" cy="1257304"/>
      </dsp:txXfrm>
    </dsp:sp>
    <dsp:sp modelId="{DD443DA6-6BB0-42A4-9F51-31183595FA49}">
      <dsp:nvSpPr>
        <dsp:cNvPr id="0" name=""/>
        <dsp:cNvSpPr/>
      </dsp:nvSpPr>
      <dsp:spPr>
        <a:xfrm>
          <a:off x="60551" y="168592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9DFD3-A725-4BC7-B361-7A9EC9D0FDC0}">
      <dsp:nvSpPr>
        <dsp:cNvPr id="0" name=""/>
        <dsp:cNvSpPr/>
      </dsp:nvSpPr>
      <dsp:spPr>
        <a:xfrm rot="10800000">
          <a:off x="500037" y="3266948"/>
          <a:ext cx="7229525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Ребенок не знает о своей инвалидности или о статусе ОВЗ</a:t>
          </a:r>
        </a:p>
      </dsp:txBody>
      <dsp:txXfrm rot="10800000">
        <a:off x="814363" y="3266948"/>
        <a:ext cx="6915199" cy="1257304"/>
      </dsp:txXfrm>
    </dsp:sp>
    <dsp:sp modelId="{9076BCD8-DE02-46F1-85EA-C28D5918AB49}">
      <dsp:nvSpPr>
        <dsp:cNvPr id="0" name=""/>
        <dsp:cNvSpPr/>
      </dsp:nvSpPr>
      <dsp:spPr>
        <a:xfrm>
          <a:off x="114276" y="3257556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37F8-8264-46C6-A3A0-296B6D757831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1464-A4CE-4C58-81B8-0455AF960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/>
          </a:bodyPr>
          <a:lstStyle/>
          <a:p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Развитие познавательной активности школьников на уроках и во внеурочной деятельности в процессе выполнения индивидуальной проектной работы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Педагог-психолог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ГБОУ лицей №226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Фрунзенского района  Санкт-Петербурга</a:t>
            </a:r>
          </a:p>
          <a:p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Еременко Ирина Александровна</a:t>
            </a:r>
          </a:p>
          <a:p>
            <a:endParaRPr lang="ru-RU" sz="18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27.09.2018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66"/>
            <a:ext cx="1143008" cy="106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et-sad-44.ru/assets/images/Mi-igraem/111/prezentaciya-page-012.jpg"/>
          <p:cNvPicPr>
            <a:picLocks noGrp="1"/>
          </p:cNvPicPr>
          <p:nvPr>
            <p:ph idx="1"/>
          </p:nvPr>
        </p:nvPicPr>
        <p:blipFill>
          <a:blip r:embed="rId2">
            <a:lum bright="3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857488" y="5286388"/>
            <a:ext cx="2357454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5686436" cy="57150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Выход на «Проект..» или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под прикрытием «Проекта…» ???</a:t>
            </a:r>
            <a:br>
              <a:rPr lang="ru-RU" sz="2800" b="1" dirty="0">
                <a:solidFill>
                  <a:schemeClr val="tx2"/>
                </a:solidFill>
              </a:rPr>
            </a:br>
            <a:br>
              <a:rPr lang="ru-RU" sz="2800" b="1" dirty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Проведение классных часов </a:t>
            </a:r>
            <a:r>
              <a:rPr lang="ru-RU" sz="2800" b="1" dirty="0"/>
              <a:t>- </a:t>
            </a:r>
            <a:r>
              <a:rPr lang="ru-RU" sz="2800" b="1" dirty="0">
                <a:solidFill>
                  <a:schemeClr val="tx2"/>
                </a:solidFill>
              </a:rPr>
              <a:t>дискуссий:</a:t>
            </a:r>
          </a:p>
          <a:p>
            <a:pPr>
              <a:buNone/>
            </a:pPr>
            <a:r>
              <a:rPr lang="ru-RU" sz="2800" b="1" dirty="0"/>
              <a:t>     - «Письма о добром» </a:t>
            </a:r>
          </a:p>
          <a:p>
            <a:pPr>
              <a:buNone/>
            </a:pPr>
            <a:r>
              <a:rPr lang="ru-RU" sz="2800" b="1" dirty="0"/>
              <a:t>     - «Ценность человеческой жизни»</a:t>
            </a:r>
          </a:p>
          <a:p>
            <a:r>
              <a:rPr lang="ru-RU" sz="2800" b="1" dirty="0"/>
              <a:t> Старшеклассники проводят классные часы для младших (</a:t>
            </a:r>
            <a:r>
              <a:rPr lang="ru-RU" sz="2800" b="1" dirty="0">
                <a:solidFill>
                  <a:srgbClr val="C00000"/>
                </a:solidFill>
              </a:rPr>
              <a:t>объясняя другим – объясняю себе</a:t>
            </a:r>
            <a:r>
              <a:rPr lang="ru-RU" sz="2800" b="1" dirty="0"/>
              <a:t>):</a:t>
            </a:r>
          </a:p>
          <a:p>
            <a:pPr>
              <a:buNone/>
            </a:pPr>
            <a:r>
              <a:rPr lang="ru-RU" sz="2800" b="1" dirty="0"/>
              <a:t>      - «Праздник Дружбы» ( 5 класс для 1 классов)</a:t>
            </a:r>
          </a:p>
          <a:p>
            <a:pPr>
              <a:buNone/>
            </a:pPr>
            <a:r>
              <a:rPr lang="ru-RU" sz="2800" b="1" dirty="0"/>
              <a:t>      - «Компьютерная зависимость» (7 класс для 3 классов)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Внеурочная деятельность «</a:t>
            </a:r>
            <a:r>
              <a:rPr lang="ru-RU" sz="2800" b="1" dirty="0" err="1">
                <a:solidFill>
                  <a:schemeClr val="tx2"/>
                </a:solidFill>
              </a:rPr>
              <a:t>Конфликтология</a:t>
            </a:r>
            <a:r>
              <a:rPr lang="ru-RU" sz="2800" b="1" dirty="0">
                <a:solidFill>
                  <a:schemeClr val="tx2"/>
                </a:solidFill>
              </a:rPr>
              <a:t>»</a:t>
            </a:r>
          </a:p>
          <a:p>
            <a:pPr>
              <a:buNone/>
            </a:pPr>
            <a:r>
              <a:rPr lang="ru-RU" sz="2800" b="1" dirty="0">
                <a:solidFill>
                  <a:schemeClr val="tx2"/>
                </a:solidFill>
              </a:rPr>
              <a:t>     </a:t>
            </a:r>
            <a:r>
              <a:rPr lang="ru-RU" sz="2800" b="1" dirty="0"/>
              <a:t>(индивидуальный и групповой проект)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Индивидуальная работа </a:t>
            </a:r>
            <a:r>
              <a:rPr lang="ru-RU" sz="2800" b="1" dirty="0"/>
              <a:t>(постепенная  направляемая смена темы в процессе работы в зависимости от проблемы (интереса) ребенка)</a:t>
            </a:r>
            <a:endParaRPr lang="ru-RU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800" b="1" dirty="0"/>
              <a:t>     </a:t>
            </a:r>
          </a:p>
          <a:p>
            <a:endParaRPr lang="ru-RU" sz="2800" dirty="0"/>
          </a:p>
        </p:txBody>
      </p:sp>
      <p:pic>
        <p:nvPicPr>
          <p:cNvPr id="5" name="Picture 2" descr="https://trueconsciousness.files.wordpress.com/2012/05/fotolia_40266537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221457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255857"/>
              </p:ext>
            </p:extLst>
          </p:nvPr>
        </p:nvGraphicFramePr>
        <p:xfrm>
          <a:off x="500034" y="357166"/>
          <a:ext cx="8229600" cy="58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Атмосфера безопасности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Работать совместно со службой сопровождения (</a:t>
            </a:r>
            <a:r>
              <a:rPr lang="ru-RU" sz="2400" b="1" dirty="0" err="1">
                <a:solidFill>
                  <a:srgbClr val="C00000"/>
                </a:solidFill>
              </a:rPr>
              <a:t>МПКонсилиум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endParaRPr lang="ru-RU" sz="2400" b="1" dirty="0"/>
          </a:p>
          <a:p>
            <a:pPr>
              <a:buNone/>
            </a:pPr>
            <a:r>
              <a:rPr lang="ru-RU" sz="2400" b="1" dirty="0"/>
              <a:t>      (педагог-психолог, социальный педагог, воспитательная служба, </a:t>
            </a:r>
          </a:p>
          <a:p>
            <a:pPr>
              <a:buNone/>
            </a:pPr>
            <a:r>
              <a:rPr lang="ru-RU" sz="2400" b="1" dirty="0"/>
              <a:t>       МО классных руководителей)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2.  Ориентироваться на </a:t>
            </a:r>
            <a:r>
              <a:rPr lang="ru-RU" sz="2400" b="1" dirty="0" err="1">
                <a:solidFill>
                  <a:srgbClr val="C00000"/>
                </a:solidFill>
              </a:rPr>
              <a:t>профориентационный</a:t>
            </a:r>
            <a:r>
              <a:rPr lang="ru-RU" sz="2400" b="1" dirty="0">
                <a:solidFill>
                  <a:srgbClr val="C00000"/>
                </a:solidFill>
              </a:rPr>
              <a:t> проект</a:t>
            </a:r>
            <a:endParaRPr lang="ru-RU" sz="2400" b="1" dirty="0"/>
          </a:p>
          <a:p>
            <a:r>
              <a:rPr lang="ru-RU" sz="2400" b="1" dirty="0"/>
              <a:t>3. Включать в групповые проекты с конкретным заданием</a:t>
            </a:r>
          </a:p>
          <a:p>
            <a:r>
              <a:rPr lang="ru-RU" sz="2400" b="1" dirty="0"/>
              <a:t>4. Выбор темы проекта  связать с интересами и особенностями развития ребенка </a:t>
            </a:r>
          </a:p>
          <a:p>
            <a:r>
              <a:rPr lang="ru-RU" sz="2400" b="1" dirty="0"/>
              <a:t>5. Обязательное планирование по срокам</a:t>
            </a:r>
          </a:p>
          <a:p>
            <a:r>
              <a:rPr lang="ru-RU" sz="2400" b="1" dirty="0"/>
              <a:t>6. Включение интересных элементов (интервью, анкетирование класса…)</a:t>
            </a:r>
          </a:p>
          <a:p>
            <a:r>
              <a:rPr lang="ru-RU" sz="2400" b="1" dirty="0"/>
              <a:t>7. Метод «пропущенной строки» (ручки разного цвета)</a:t>
            </a:r>
          </a:p>
          <a:p>
            <a:r>
              <a:rPr lang="ru-RU" sz="2400" b="1" dirty="0"/>
              <a:t>8. Давать на дом задания «Спроси, что родители думают на эту тему…»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9. Социализация. Необходим опыт публичных выступлений</a:t>
            </a:r>
            <a:endParaRPr lang="ru-RU" sz="2400" b="1" dirty="0"/>
          </a:p>
          <a:p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564243"/>
            <a:ext cx="3036071" cy="23288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618</TotalTime>
  <Words>292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 Развитие познавательной активности школьников на уроках и во внеурочной деятельности в процессе выполнения индивидуальной проектной работы </vt:lpstr>
      <vt:lpstr>Презентация PowerPoint</vt:lpstr>
      <vt:lpstr>Выход на «Проект..» или  под прикрытием «Проекта…» ???  </vt:lpstr>
      <vt:lpstr>Презентация PowerPoint</vt:lpstr>
      <vt:lpstr>Атмосфера безопасности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аспекты привлечения школьников,       имеющих особенности развития (ОВЗ),  к проектной и исследовательской деятельности</dc:title>
  <dc:creator>User</dc:creator>
  <cp:lastModifiedBy>Marina Sizova</cp:lastModifiedBy>
  <cp:revision>68</cp:revision>
  <dcterms:created xsi:type="dcterms:W3CDTF">2017-10-23T13:49:14Z</dcterms:created>
  <dcterms:modified xsi:type="dcterms:W3CDTF">2018-09-27T20:26:29Z</dcterms:modified>
</cp:coreProperties>
</file>